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20"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6565-597F-25AE-1900-5440DFD2E6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EDECC7-183A-526B-8826-F6EBBB203A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DE671C-1644-8963-F61F-120A39C2B966}"/>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5" name="Footer Placeholder 4">
            <a:extLst>
              <a:ext uri="{FF2B5EF4-FFF2-40B4-BE49-F238E27FC236}">
                <a16:creationId xmlns:a16="http://schemas.microsoft.com/office/drawing/2014/main" id="{FE5ECDC5-39C6-470D-7EC4-855A5564A9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6426F4-FB58-885D-99D2-1CE702879243}"/>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36662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CAA9-8961-B12A-6091-6351C1F946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FA2C13-FA34-26F1-BF38-88E725C37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0DD6B3-F550-C8F5-3968-3CC446A1DB64}"/>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5" name="Footer Placeholder 4">
            <a:extLst>
              <a:ext uri="{FF2B5EF4-FFF2-40B4-BE49-F238E27FC236}">
                <a16:creationId xmlns:a16="http://schemas.microsoft.com/office/drawing/2014/main" id="{0E61E179-40C4-4E74-026D-E79A58C376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813006-0E7A-3D63-9F11-838B13F96722}"/>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198871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B00CB-8B0E-9BF3-7757-CD66C26942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3C53CE-AEC3-0BC8-03A7-1263D8A84D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B703F8-5CDC-ACBC-63B1-4AA55FB27E67}"/>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5" name="Footer Placeholder 4">
            <a:extLst>
              <a:ext uri="{FF2B5EF4-FFF2-40B4-BE49-F238E27FC236}">
                <a16:creationId xmlns:a16="http://schemas.microsoft.com/office/drawing/2014/main" id="{B7721513-1F46-A069-34AA-6B4D6518D8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ACA254-FE1B-7D7F-B1CB-74AE19B8985C}"/>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326640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6657-EF1C-0B70-9F8D-43CECDEF75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EF5B4D-408B-F556-3149-676538A43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217F2B-1626-497B-42DC-FB747D9B97AF}"/>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5" name="Footer Placeholder 4">
            <a:extLst>
              <a:ext uri="{FF2B5EF4-FFF2-40B4-BE49-F238E27FC236}">
                <a16:creationId xmlns:a16="http://schemas.microsoft.com/office/drawing/2014/main" id="{253C0DD8-838C-2ECB-DF2A-FD9C488F91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C1033C-46C6-5C3B-F9B8-A56DAB144608}"/>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330249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3971-A3C5-F41D-620C-B8A2AB2A0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1A266B-1991-C647-D870-86FA7C374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33872E-096B-1DF0-41B2-F7CDD6022FE8}"/>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5" name="Footer Placeholder 4">
            <a:extLst>
              <a:ext uri="{FF2B5EF4-FFF2-40B4-BE49-F238E27FC236}">
                <a16:creationId xmlns:a16="http://schemas.microsoft.com/office/drawing/2014/main" id="{28090C5C-3E63-4965-B13E-BD5C826B89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8401EB-C96B-5731-0F69-58E2EE9DE668}"/>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362510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A3DE-A0F4-C31B-2EBB-AB506F4280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2C7C9-07E8-FE18-59B2-6C71D3A228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D17A6B-625E-D288-1282-0E8DF60686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E6E77A-95C4-7A96-D0C3-332FDD755236}"/>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6" name="Footer Placeholder 5">
            <a:extLst>
              <a:ext uri="{FF2B5EF4-FFF2-40B4-BE49-F238E27FC236}">
                <a16:creationId xmlns:a16="http://schemas.microsoft.com/office/drawing/2014/main" id="{ADF02A44-7FE9-EB2F-7EE9-BC64AFDDEC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A7DE41-2269-C372-B22A-831629BCB18D}"/>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622045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A671-28C3-E38D-7479-D6FD5214037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AC1F22-990F-53C6-B167-1BC389081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C2F24B-1967-6D65-763A-18393570D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19A4D8-C974-629A-33F8-E48831E5B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5A6C8-F404-8549-D97D-F1DD096693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C2F396-619A-B846-D6F5-82679755A05F}"/>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8" name="Footer Placeholder 7">
            <a:extLst>
              <a:ext uri="{FF2B5EF4-FFF2-40B4-BE49-F238E27FC236}">
                <a16:creationId xmlns:a16="http://schemas.microsoft.com/office/drawing/2014/main" id="{E63A409B-402E-EB25-7733-1C1D112BB7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D38A0E-1D50-FE1B-B4DA-5167E848E56E}"/>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355287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27F0-C5EC-3B23-E735-AAC26847E5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16D7CE-45EC-8EA1-EB0A-9CD2A2A836F6}"/>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4" name="Footer Placeholder 3">
            <a:extLst>
              <a:ext uri="{FF2B5EF4-FFF2-40B4-BE49-F238E27FC236}">
                <a16:creationId xmlns:a16="http://schemas.microsoft.com/office/drawing/2014/main" id="{E6ED1546-B9BF-BFF5-E58B-D691778134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62A171-E9E9-F389-7157-D9153D5A8818}"/>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471363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3F6AD-8839-033A-A5FB-866D2FB8EB03}"/>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3" name="Footer Placeholder 2">
            <a:extLst>
              <a:ext uri="{FF2B5EF4-FFF2-40B4-BE49-F238E27FC236}">
                <a16:creationId xmlns:a16="http://schemas.microsoft.com/office/drawing/2014/main" id="{85B20859-4A27-EBE3-569C-2434C4C969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36EF85-47E7-0B3C-8C3C-FBCFD69D0D96}"/>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210189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815B6-7D3A-ED02-2223-0671AE740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DBC17E-C7C7-5EB9-7861-5E51036FC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6225B2-10C8-E974-3B08-08936D6A3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611DE-4187-B689-B947-28A525B3EB38}"/>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6" name="Footer Placeholder 5">
            <a:extLst>
              <a:ext uri="{FF2B5EF4-FFF2-40B4-BE49-F238E27FC236}">
                <a16:creationId xmlns:a16="http://schemas.microsoft.com/office/drawing/2014/main" id="{DA072B63-FD25-78FB-7658-6DB52833E2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4C7518-73CC-C0FB-0F7D-D202DEAF0245}"/>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371718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3729-ED47-50B8-FFD4-176C86F851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3DCCA8-10D3-4874-E4D1-8DCF6E69A4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10E49A-C269-B51E-CD38-0EDB33C06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147C7-A536-DA3B-E2F2-8C3F38F32F46}"/>
              </a:ext>
            </a:extLst>
          </p:cNvPr>
          <p:cNvSpPr>
            <a:spLocks noGrp="1"/>
          </p:cNvSpPr>
          <p:nvPr>
            <p:ph type="dt" sz="half" idx="10"/>
          </p:nvPr>
        </p:nvSpPr>
        <p:spPr/>
        <p:txBody>
          <a:bodyPr/>
          <a:lstStyle/>
          <a:p>
            <a:fld id="{500DB7B1-C088-4D6F-AF30-717FED70D7D1}" type="datetimeFigureOut">
              <a:rPr lang="en-GB" smtClean="0"/>
              <a:t>15/04/2024</a:t>
            </a:fld>
            <a:endParaRPr lang="en-GB"/>
          </a:p>
        </p:txBody>
      </p:sp>
      <p:sp>
        <p:nvSpPr>
          <p:cNvPr id="6" name="Footer Placeholder 5">
            <a:extLst>
              <a:ext uri="{FF2B5EF4-FFF2-40B4-BE49-F238E27FC236}">
                <a16:creationId xmlns:a16="http://schemas.microsoft.com/office/drawing/2014/main" id="{578E38D1-360F-9B70-866B-743031DBEE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25271-F0C2-8AF3-9DF6-3AF4187EAEC7}"/>
              </a:ext>
            </a:extLst>
          </p:cNvPr>
          <p:cNvSpPr>
            <a:spLocks noGrp="1"/>
          </p:cNvSpPr>
          <p:nvPr>
            <p:ph type="sldNum" sz="quarter" idx="12"/>
          </p:nvPr>
        </p:nvSpPr>
        <p:spPr/>
        <p:txBody>
          <a:bodyPr/>
          <a:lstStyle/>
          <a:p>
            <a:fld id="{B4CCDB81-3245-41BF-9DF5-4CAD4FDB26A8}" type="slidenum">
              <a:rPr lang="en-GB" smtClean="0"/>
              <a:t>‹#›</a:t>
            </a:fld>
            <a:endParaRPr lang="en-GB"/>
          </a:p>
        </p:txBody>
      </p:sp>
    </p:spTree>
    <p:extLst>
      <p:ext uri="{BB962C8B-B14F-4D97-AF65-F5344CB8AC3E}">
        <p14:creationId xmlns:p14="http://schemas.microsoft.com/office/powerpoint/2010/main" val="90008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3644B7-F890-4B4B-305F-93BD62578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DC939C-C011-5077-49CE-0020930CF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1D596C-37AF-2E50-FB24-9C54DF8FB1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DB7B1-C088-4D6F-AF30-717FED70D7D1}" type="datetimeFigureOut">
              <a:rPr lang="en-GB" smtClean="0"/>
              <a:t>15/04/2024</a:t>
            </a:fld>
            <a:endParaRPr lang="en-GB"/>
          </a:p>
        </p:txBody>
      </p:sp>
      <p:sp>
        <p:nvSpPr>
          <p:cNvPr id="5" name="Footer Placeholder 4">
            <a:extLst>
              <a:ext uri="{FF2B5EF4-FFF2-40B4-BE49-F238E27FC236}">
                <a16:creationId xmlns:a16="http://schemas.microsoft.com/office/drawing/2014/main" id="{C8C4F430-8BE4-D121-5814-C8ABA56F9B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6826BF-15C0-A879-8CFB-47D84816A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CDB81-3245-41BF-9DF5-4CAD4FDB26A8}" type="slidenum">
              <a:rPr lang="en-GB" smtClean="0"/>
              <a:t>‹#›</a:t>
            </a:fld>
            <a:endParaRPr lang="en-GB"/>
          </a:p>
        </p:txBody>
      </p:sp>
    </p:spTree>
    <p:extLst>
      <p:ext uri="{BB962C8B-B14F-4D97-AF65-F5344CB8AC3E}">
        <p14:creationId xmlns:p14="http://schemas.microsoft.com/office/powerpoint/2010/main" val="288430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 name="Picture 7" descr="a close up of a brown cloth texture">
            <a:extLst>
              <a:ext uri="{FF2B5EF4-FFF2-40B4-BE49-F238E27FC236}">
                <a16:creationId xmlns:a16="http://schemas.microsoft.com/office/drawing/2014/main" id="{73998FFB-3E68-262B-4E7A-55E82AA906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
            <a:ext cx="12192000" cy="6860393"/>
          </a:xfrm>
          <a:prstGeom prst="rect">
            <a:avLst/>
          </a:prstGeom>
          <a:noFill/>
          <a:ln>
            <a:noFill/>
          </a:ln>
        </p:spPr>
      </p:pic>
      <p:pic>
        <p:nvPicPr>
          <p:cNvPr id="5" name="Picture 4">
            <a:extLst>
              <a:ext uri="{FF2B5EF4-FFF2-40B4-BE49-F238E27FC236}">
                <a16:creationId xmlns:a16="http://schemas.microsoft.com/office/drawing/2014/main" id="{CCAB1C3E-4DCC-D028-CF01-828402B3D729}"/>
              </a:ext>
            </a:extLst>
          </p:cNvPr>
          <p:cNvPicPr>
            <a:picLocks noChangeAspect="1"/>
          </p:cNvPicPr>
          <p:nvPr/>
        </p:nvPicPr>
        <p:blipFill rotWithShape="1">
          <a:blip r:embed="rId3"/>
          <a:srcRect t="21907"/>
          <a:stretch/>
        </p:blipFill>
        <p:spPr>
          <a:xfrm>
            <a:off x="3190469" y="2654300"/>
            <a:ext cx="5811061" cy="3883372"/>
          </a:xfrm>
          <a:prstGeom prst="rect">
            <a:avLst/>
          </a:prstGeom>
        </p:spPr>
      </p:pic>
      <p:pic>
        <p:nvPicPr>
          <p:cNvPr id="7" name="Picture 6">
            <a:extLst>
              <a:ext uri="{FF2B5EF4-FFF2-40B4-BE49-F238E27FC236}">
                <a16:creationId xmlns:a16="http://schemas.microsoft.com/office/drawing/2014/main" id="{C92E31A6-C30B-FA07-6C0E-CB2906215F7A}"/>
              </a:ext>
            </a:extLst>
          </p:cNvPr>
          <p:cNvPicPr>
            <a:picLocks noChangeAspect="1"/>
          </p:cNvPicPr>
          <p:nvPr/>
        </p:nvPicPr>
        <p:blipFill>
          <a:blip r:embed="rId4"/>
          <a:stretch>
            <a:fillRect/>
          </a:stretch>
        </p:blipFill>
        <p:spPr>
          <a:xfrm>
            <a:off x="3533416" y="320328"/>
            <a:ext cx="5125165" cy="1800476"/>
          </a:xfrm>
          <a:prstGeom prst="rect">
            <a:avLst/>
          </a:prstGeom>
        </p:spPr>
      </p:pic>
      <p:pic>
        <p:nvPicPr>
          <p:cNvPr id="1026" name="Picture 2" descr="Eco-Schools and Sustrans — Lisnasharragh Primary School">
            <a:extLst>
              <a:ext uri="{FF2B5EF4-FFF2-40B4-BE49-F238E27FC236}">
                <a16:creationId xmlns:a16="http://schemas.microsoft.com/office/drawing/2014/main" id="{54A79009-2390-C3B1-2E02-1A67CD8133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22" r="19586"/>
          <a:stretch/>
        </p:blipFill>
        <p:spPr bwMode="auto">
          <a:xfrm>
            <a:off x="346118" y="1867073"/>
            <a:ext cx="2285871"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 Flag - At the Helix | Queen of Angels Primary School">
            <a:extLst>
              <a:ext uri="{FF2B5EF4-FFF2-40B4-BE49-F238E27FC236}">
                <a16:creationId xmlns:a16="http://schemas.microsoft.com/office/drawing/2014/main" id="{6C8EF883-22E7-6FC2-1E92-01223C4778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2873" y="2348075"/>
            <a:ext cx="2631992" cy="176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116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0BF4-33CB-2D1A-1594-8F349078E029}"/>
              </a:ext>
            </a:extLst>
          </p:cNvPr>
          <p:cNvSpPr txBox="1"/>
          <p:nvPr/>
        </p:nvSpPr>
        <p:spPr>
          <a:xfrm>
            <a:off x="3648269" y="-50663"/>
            <a:ext cx="5337110" cy="707886"/>
          </a:xfrm>
          <a:prstGeom prst="rect">
            <a:avLst/>
          </a:prstGeom>
          <a:noFill/>
        </p:spPr>
        <p:txBody>
          <a:bodyPr wrap="square" rtlCol="0">
            <a:spAutoFit/>
          </a:bodyPr>
          <a:lstStyle/>
          <a:p>
            <a:r>
              <a:rPr lang="en-GB" sz="4000" dirty="0">
                <a:latin typeface="Comic Sans MS" panose="030F0702030302020204" pitchFamily="66" charset="0"/>
              </a:rPr>
              <a:t>St. Francis’ Garden</a:t>
            </a:r>
          </a:p>
        </p:txBody>
      </p:sp>
      <p:pic>
        <p:nvPicPr>
          <p:cNvPr id="1028" name="Picture 4">
            <a:extLst>
              <a:ext uri="{FF2B5EF4-FFF2-40B4-BE49-F238E27FC236}">
                <a16:creationId xmlns:a16="http://schemas.microsoft.com/office/drawing/2014/main" id="{093A99DF-0FA2-A40C-B952-503634651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3254"/>
            <a:ext cx="3091821" cy="23120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7E4761C9-35C2-07F9-3D6E-D0F87E983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4946" y="760203"/>
            <a:ext cx="3042492" cy="22818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CD57E618-BD89-033E-5133-7A649A41D2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361"/>
          <a:stretch/>
        </p:blipFill>
        <p:spPr bwMode="auto">
          <a:xfrm>
            <a:off x="43016" y="4031118"/>
            <a:ext cx="3962400" cy="19979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0252CF1-19E7-3DC8-7AD9-FE0202DABC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361"/>
          <a:stretch/>
        </p:blipFill>
        <p:spPr bwMode="auto">
          <a:xfrm>
            <a:off x="4114800" y="4010140"/>
            <a:ext cx="3962400" cy="19979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2">
            <a:extLst>
              <a:ext uri="{FF2B5EF4-FFF2-40B4-BE49-F238E27FC236}">
                <a16:creationId xmlns:a16="http://schemas.microsoft.com/office/drawing/2014/main" id="{5A5C23E6-06F1-B424-9BAA-A00DFC9AAD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F12F7696-8937-B5AF-2EB0-B1647C3C3F96}"/>
              </a:ext>
            </a:extLst>
          </p:cNvPr>
          <p:cNvPicPr>
            <a:picLocks noChangeAspect="1"/>
          </p:cNvPicPr>
          <p:nvPr/>
        </p:nvPicPr>
        <p:blipFill rotWithShape="1">
          <a:blip r:embed="rId6"/>
          <a:srcRect b="10361"/>
          <a:stretch/>
        </p:blipFill>
        <p:spPr>
          <a:xfrm>
            <a:off x="8229602" y="4031117"/>
            <a:ext cx="3962398" cy="1997915"/>
          </a:xfrm>
          <a:prstGeom prst="rect">
            <a:avLst/>
          </a:prstGeom>
        </p:spPr>
      </p:pic>
      <p:pic>
        <p:nvPicPr>
          <p:cNvPr id="8" name="Picture 7">
            <a:extLst>
              <a:ext uri="{FF2B5EF4-FFF2-40B4-BE49-F238E27FC236}">
                <a16:creationId xmlns:a16="http://schemas.microsoft.com/office/drawing/2014/main" id="{6449DF14-07F4-A3D7-B550-1304D8136DE1}"/>
              </a:ext>
            </a:extLst>
          </p:cNvPr>
          <p:cNvPicPr>
            <a:picLocks noChangeAspect="1"/>
          </p:cNvPicPr>
          <p:nvPr/>
        </p:nvPicPr>
        <p:blipFill>
          <a:blip r:embed="rId7"/>
          <a:stretch>
            <a:fillRect/>
          </a:stretch>
        </p:blipFill>
        <p:spPr>
          <a:xfrm>
            <a:off x="3091822" y="757150"/>
            <a:ext cx="3046562" cy="2284922"/>
          </a:xfrm>
          <a:prstGeom prst="rect">
            <a:avLst/>
          </a:prstGeom>
        </p:spPr>
      </p:pic>
      <p:sp>
        <p:nvSpPr>
          <p:cNvPr id="9" name="TextBox 8">
            <a:extLst>
              <a:ext uri="{FF2B5EF4-FFF2-40B4-BE49-F238E27FC236}">
                <a16:creationId xmlns:a16="http://schemas.microsoft.com/office/drawing/2014/main" id="{3B9D4540-9AFB-4DA3-4580-125E64DF96EB}"/>
              </a:ext>
            </a:extLst>
          </p:cNvPr>
          <p:cNvSpPr txBox="1"/>
          <p:nvPr/>
        </p:nvSpPr>
        <p:spPr>
          <a:xfrm>
            <a:off x="0" y="6083664"/>
            <a:ext cx="11743567" cy="646331"/>
          </a:xfrm>
          <a:prstGeom prst="rect">
            <a:avLst/>
          </a:prstGeom>
          <a:noFill/>
        </p:spPr>
        <p:txBody>
          <a:bodyPr wrap="square" rtlCol="0">
            <a:spAutoFit/>
          </a:bodyPr>
          <a:lstStyle/>
          <a:p>
            <a:r>
              <a:rPr lang="en-GB" dirty="0">
                <a:latin typeface="Comic Sans MS" panose="030F0702030302020204" pitchFamily="66" charset="0"/>
              </a:rPr>
              <a:t>The wildlife cameras show us the animals that visit our garden. These videos and photos are shared on the website. We have been working on developing St. Francis’ Garden for a number of years.  </a:t>
            </a:r>
          </a:p>
        </p:txBody>
      </p:sp>
      <p:sp>
        <p:nvSpPr>
          <p:cNvPr id="10" name="TextBox 9">
            <a:extLst>
              <a:ext uri="{FF2B5EF4-FFF2-40B4-BE49-F238E27FC236}">
                <a16:creationId xmlns:a16="http://schemas.microsoft.com/office/drawing/2014/main" id="{C4EC0956-BC26-996A-9A80-243B002BF34C}"/>
              </a:ext>
            </a:extLst>
          </p:cNvPr>
          <p:cNvSpPr txBox="1"/>
          <p:nvPr/>
        </p:nvSpPr>
        <p:spPr>
          <a:xfrm>
            <a:off x="43016" y="3213926"/>
            <a:ext cx="3048805" cy="830997"/>
          </a:xfrm>
          <a:prstGeom prst="rect">
            <a:avLst/>
          </a:prstGeom>
          <a:noFill/>
        </p:spPr>
        <p:txBody>
          <a:bodyPr wrap="square" rtlCol="0">
            <a:spAutoFit/>
          </a:bodyPr>
          <a:lstStyle/>
          <a:p>
            <a:r>
              <a:rPr lang="en-GB" sz="1600" dirty="0">
                <a:latin typeface="Comic Sans MS" panose="030F0702030302020204" pitchFamily="66" charset="0"/>
              </a:rPr>
              <a:t>Each class planted bulbs and each teacher planted a native tree. </a:t>
            </a:r>
          </a:p>
        </p:txBody>
      </p:sp>
      <p:sp>
        <p:nvSpPr>
          <p:cNvPr id="11" name="TextBox 10">
            <a:extLst>
              <a:ext uri="{FF2B5EF4-FFF2-40B4-BE49-F238E27FC236}">
                <a16:creationId xmlns:a16="http://schemas.microsoft.com/office/drawing/2014/main" id="{59C26626-46F3-2A54-F760-F4C4345D691D}"/>
              </a:ext>
            </a:extLst>
          </p:cNvPr>
          <p:cNvSpPr txBox="1"/>
          <p:nvPr/>
        </p:nvSpPr>
        <p:spPr>
          <a:xfrm>
            <a:off x="3227279" y="3213926"/>
            <a:ext cx="2804405" cy="584775"/>
          </a:xfrm>
          <a:prstGeom prst="rect">
            <a:avLst/>
          </a:prstGeom>
          <a:noFill/>
        </p:spPr>
        <p:txBody>
          <a:bodyPr wrap="square" rtlCol="0">
            <a:spAutoFit/>
          </a:bodyPr>
          <a:lstStyle/>
          <a:p>
            <a:r>
              <a:rPr lang="en-GB" sz="1600" dirty="0">
                <a:latin typeface="Comic Sans MS" panose="030F0702030302020204" pitchFamily="66" charset="0"/>
              </a:rPr>
              <a:t>We planted yellow rattle seeds</a:t>
            </a:r>
            <a:r>
              <a:rPr lang="en-GB" sz="1200" dirty="0">
                <a:latin typeface="Comic Sans MS" panose="030F0702030302020204" pitchFamily="66" charset="0"/>
              </a:rPr>
              <a:t>. </a:t>
            </a:r>
          </a:p>
        </p:txBody>
      </p:sp>
      <p:sp>
        <p:nvSpPr>
          <p:cNvPr id="12" name="TextBox 11">
            <a:extLst>
              <a:ext uri="{FF2B5EF4-FFF2-40B4-BE49-F238E27FC236}">
                <a16:creationId xmlns:a16="http://schemas.microsoft.com/office/drawing/2014/main" id="{724DB91C-E7E6-2080-1EAA-DF4C9F968F06}"/>
              </a:ext>
            </a:extLst>
          </p:cNvPr>
          <p:cNvSpPr txBox="1"/>
          <p:nvPr/>
        </p:nvSpPr>
        <p:spPr>
          <a:xfrm>
            <a:off x="9295002" y="3119735"/>
            <a:ext cx="2744925" cy="584775"/>
          </a:xfrm>
          <a:prstGeom prst="rect">
            <a:avLst/>
          </a:prstGeom>
          <a:noFill/>
        </p:spPr>
        <p:txBody>
          <a:bodyPr wrap="square" rtlCol="0">
            <a:spAutoFit/>
          </a:bodyPr>
          <a:lstStyle/>
          <a:p>
            <a:r>
              <a:rPr lang="en-GB" sz="1600" dirty="0">
                <a:latin typeface="Comic Sans MS" panose="030F0702030302020204" pitchFamily="66" charset="0"/>
              </a:rPr>
              <a:t>We enjoy looking for minibeasts and bugs. </a:t>
            </a:r>
          </a:p>
        </p:txBody>
      </p:sp>
      <p:pic>
        <p:nvPicPr>
          <p:cNvPr id="14" name="Picture 13">
            <a:extLst>
              <a:ext uri="{FF2B5EF4-FFF2-40B4-BE49-F238E27FC236}">
                <a16:creationId xmlns:a16="http://schemas.microsoft.com/office/drawing/2014/main" id="{A3A70216-3EB6-C5AF-F1E3-ED0917B2E654}"/>
              </a:ext>
            </a:extLst>
          </p:cNvPr>
          <p:cNvPicPr>
            <a:picLocks noChangeAspect="1"/>
          </p:cNvPicPr>
          <p:nvPr/>
        </p:nvPicPr>
        <p:blipFill>
          <a:blip r:embed="rId8"/>
          <a:stretch>
            <a:fillRect/>
          </a:stretch>
        </p:blipFill>
        <p:spPr>
          <a:xfrm>
            <a:off x="6138384" y="760203"/>
            <a:ext cx="3061895" cy="2281869"/>
          </a:xfrm>
          <a:prstGeom prst="rect">
            <a:avLst/>
          </a:prstGeom>
        </p:spPr>
      </p:pic>
      <p:sp>
        <p:nvSpPr>
          <p:cNvPr id="15" name="TextBox 14">
            <a:extLst>
              <a:ext uri="{FF2B5EF4-FFF2-40B4-BE49-F238E27FC236}">
                <a16:creationId xmlns:a16="http://schemas.microsoft.com/office/drawing/2014/main" id="{366DB576-3F8F-8A1F-8F89-2A5BC8E081AB}"/>
              </a:ext>
            </a:extLst>
          </p:cNvPr>
          <p:cNvSpPr txBox="1"/>
          <p:nvPr/>
        </p:nvSpPr>
        <p:spPr>
          <a:xfrm>
            <a:off x="6225292" y="3104201"/>
            <a:ext cx="2959654" cy="738664"/>
          </a:xfrm>
          <a:prstGeom prst="rect">
            <a:avLst/>
          </a:prstGeom>
          <a:noFill/>
        </p:spPr>
        <p:txBody>
          <a:bodyPr wrap="square" rtlCol="0">
            <a:spAutoFit/>
          </a:bodyPr>
          <a:lstStyle/>
          <a:p>
            <a:r>
              <a:rPr lang="en-GB" sz="1400" dirty="0">
                <a:latin typeface="Comic Sans MS" panose="030F0702030302020204" pitchFamily="66" charset="0"/>
              </a:rPr>
              <a:t>The pond was dug out in 2022 and developed throughout the 22-23 and 23-24 school year. </a:t>
            </a:r>
          </a:p>
        </p:txBody>
      </p:sp>
    </p:spTree>
    <p:extLst>
      <p:ext uri="{BB962C8B-B14F-4D97-AF65-F5344CB8AC3E}">
        <p14:creationId xmlns:p14="http://schemas.microsoft.com/office/powerpoint/2010/main" val="32222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0BF4-33CB-2D1A-1594-8F349078E029}"/>
              </a:ext>
            </a:extLst>
          </p:cNvPr>
          <p:cNvSpPr txBox="1"/>
          <p:nvPr/>
        </p:nvSpPr>
        <p:spPr>
          <a:xfrm>
            <a:off x="0" y="117117"/>
            <a:ext cx="12192000" cy="1323439"/>
          </a:xfrm>
          <a:prstGeom prst="rect">
            <a:avLst/>
          </a:prstGeom>
          <a:noFill/>
        </p:spPr>
        <p:txBody>
          <a:bodyPr wrap="square" rtlCol="0">
            <a:spAutoFit/>
          </a:bodyPr>
          <a:lstStyle/>
          <a:p>
            <a:pPr algn="ctr"/>
            <a:r>
              <a:rPr lang="en-GB" sz="4000" dirty="0">
                <a:latin typeface="Comic Sans MS" panose="030F0702030302020204" pitchFamily="66" charset="0"/>
              </a:rPr>
              <a:t>UNESCO Young Environmentalist of the Year Award in Dublin – People’s Choice Winners</a:t>
            </a:r>
          </a:p>
        </p:txBody>
      </p:sp>
      <p:sp>
        <p:nvSpPr>
          <p:cNvPr id="3" name="AutoShape 12">
            <a:extLst>
              <a:ext uri="{FF2B5EF4-FFF2-40B4-BE49-F238E27FC236}">
                <a16:creationId xmlns:a16="http://schemas.microsoft.com/office/drawing/2014/main" id="{5A5C23E6-06F1-B424-9BAA-A00DFC9AAD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A group of children in blue shirts&#10;&#10;Description automatically generated">
            <a:extLst>
              <a:ext uri="{FF2B5EF4-FFF2-40B4-BE49-F238E27FC236}">
                <a16:creationId xmlns:a16="http://schemas.microsoft.com/office/drawing/2014/main" id="{F561479F-117E-9466-0815-CB6D4A735297}"/>
              </a:ext>
            </a:extLst>
          </p:cNvPr>
          <p:cNvPicPr>
            <a:picLocks noChangeAspect="1"/>
          </p:cNvPicPr>
          <p:nvPr/>
        </p:nvPicPr>
        <p:blipFill rotWithShape="1">
          <a:blip r:embed="rId2">
            <a:extLst>
              <a:ext uri="{28A0092B-C50C-407E-A947-70E740481C1C}">
                <a14:useLocalDpi xmlns:a14="http://schemas.microsoft.com/office/drawing/2010/main" val="0"/>
              </a:ext>
            </a:extLst>
          </a:blip>
          <a:srcRect t="12175" b="12766"/>
          <a:stretch/>
        </p:blipFill>
        <p:spPr>
          <a:xfrm>
            <a:off x="139969" y="3394918"/>
            <a:ext cx="3390732" cy="1908803"/>
          </a:xfrm>
          <a:prstGeom prst="rect">
            <a:avLst/>
          </a:prstGeom>
        </p:spPr>
      </p:pic>
      <p:pic>
        <p:nvPicPr>
          <p:cNvPr id="15" name="Picture 14" descr="A group of children in blue uniforms&#10;&#10;Description automatically generated">
            <a:extLst>
              <a:ext uri="{FF2B5EF4-FFF2-40B4-BE49-F238E27FC236}">
                <a16:creationId xmlns:a16="http://schemas.microsoft.com/office/drawing/2014/main" id="{78DC5B02-60C1-C217-A239-0044725A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616" y="3429000"/>
            <a:ext cx="3681153" cy="2007901"/>
          </a:xfrm>
          <a:prstGeom prst="rect">
            <a:avLst/>
          </a:prstGeom>
        </p:spPr>
      </p:pic>
      <p:pic>
        <p:nvPicPr>
          <p:cNvPr id="17" name="Picture 16" descr="A group of women standing in a room&#10;&#10;Description automatically generated">
            <a:extLst>
              <a:ext uri="{FF2B5EF4-FFF2-40B4-BE49-F238E27FC236}">
                <a16:creationId xmlns:a16="http://schemas.microsoft.com/office/drawing/2014/main" id="{33236940-8E39-F8D4-302D-0DFE1F7AB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670" y="1371996"/>
            <a:ext cx="3869406" cy="1988444"/>
          </a:xfrm>
          <a:prstGeom prst="rect">
            <a:avLst/>
          </a:prstGeom>
        </p:spPr>
      </p:pic>
      <p:pic>
        <p:nvPicPr>
          <p:cNvPr id="19" name="Picture 18" descr="A group of people in a room&#10;&#10;Description automatically generated">
            <a:extLst>
              <a:ext uri="{FF2B5EF4-FFF2-40B4-BE49-F238E27FC236}">
                <a16:creationId xmlns:a16="http://schemas.microsoft.com/office/drawing/2014/main" id="{37CA1718-D1F0-119D-5680-A7D17BFB79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9387" y="1359136"/>
            <a:ext cx="3681152" cy="2028042"/>
          </a:xfrm>
          <a:prstGeom prst="rect">
            <a:avLst/>
          </a:prstGeom>
        </p:spPr>
      </p:pic>
      <p:pic>
        <p:nvPicPr>
          <p:cNvPr id="23" name="Picture 22" descr="A green screen with white text&#10;&#10;Description automatically generated">
            <a:extLst>
              <a:ext uri="{FF2B5EF4-FFF2-40B4-BE49-F238E27FC236}">
                <a16:creationId xmlns:a16="http://schemas.microsoft.com/office/drawing/2014/main" id="{B49BB861-A07E-B3F4-F46E-BFE53F6701F7}"/>
              </a:ext>
            </a:extLst>
          </p:cNvPr>
          <p:cNvPicPr>
            <a:picLocks noChangeAspect="1"/>
          </p:cNvPicPr>
          <p:nvPr/>
        </p:nvPicPr>
        <p:blipFill rotWithShape="1">
          <a:blip r:embed="rId6">
            <a:extLst>
              <a:ext uri="{28A0092B-C50C-407E-A947-70E740481C1C}">
                <a14:useLocalDpi xmlns:a14="http://schemas.microsoft.com/office/drawing/2010/main" val="0"/>
              </a:ext>
            </a:extLst>
          </a:blip>
          <a:srcRect t="21715" r="5464"/>
          <a:stretch/>
        </p:blipFill>
        <p:spPr>
          <a:xfrm>
            <a:off x="159173" y="5373639"/>
            <a:ext cx="3127015" cy="1439279"/>
          </a:xfrm>
          <a:prstGeom prst="rect">
            <a:avLst/>
          </a:prstGeom>
        </p:spPr>
      </p:pic>
      <p:pic>
        <p:nvPicPr>
          <p:cNvPr id="25" name="Picture 24" descr="A group of children posing for a photo&#10;&#10;Description automatically generated">
            <a:extLst>
              <a:ext uri="{FF2B5EF4-FFF2-40B4-BE49-F238E27FC236}">
                <a16:creationId xmlns:a16="http://schemas.microsoft.com/office/drawing/2014/main" id="{7111C992-71AA-55EE-B5C4-9CF97BDF6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7725" y="3437188"/>
            <a:ext cx="3869406" cy="2318906"/>
          </a:xfrm>
          <a:prstGeom prst="rect">
            <a:avLst/>
          </a:prstGeom>
        </p:spPr>
      </p:pic>
      <p:sp>
        <p:nvSpPr>
          <p:cNvPr id="26" name="TextBox 25">
            <a:extLst>
              <a:ext uri="{FF2B5EF4-FFF2-40B4-BE49-F238E27FC236}">
                <a16:creationId xmlns:a16="http://schemas.microsoft.com/office/drawing/2014/main" id="{B2A33133-2A28-182A-2004-571C988A2728}"/>
              </a:ext>
            </a:extLst>
          </p:cNvPr>
          <p:cNvSpPr txBox="1"/>
          <p:nvPr/>
        </p:nvSpPr>
        <p:spPr>
          <a:xfrm>
            <a:off x="5719213" y="5832842"/>
            <a:ext cx="6472787" cy="923330"/>
          </a:xfrm>
          <a:prstGeom prst="rect">
            <a:avLst/>
          </a:prstGeom>
          <a:noFill/>
        </p:spPr>
        <p:txBody>
          <a:bodyPr wrap="square" rtlCol="0">
            <a:spAutoFit/>
          </a:bodyPr>
          <a:lstStyle/>
          <a:p>
            <a:r>
              <a:rPr lang="en-GB" dirty="0">
                <a:latin typeface="Comic Sans MS" panose="030F0702030302020204" pitchFamily="66" charset="0"/>
              </a:rPr>
              <a:t>We entered the UNESCO Young Environmentalist of the Year awards in 2020 and 2023. We won the People’s Choice award in 2023 for our work in St. Francis’ Garden. </a:t>
            </a:r>
          </a:p>
        </p:txBody>
      </p:sp>
      <p:pic>
        <p:nvPicPr>
          <p:cNvPr id="3074" name="Picture 2">
            <a:extLst>
              <a:ext uri="{FF2B5EF4-FFF2-40B4-BE49-F238E27FC236}">
                <a16:creationId xmlns:a16="http://schemas.microsoft.com/office/drawing/2014/main" id="{7B9E53DD-8845-0183-2D42-70AB4A905A3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41" t="3058" r="1987" b="37125"/>
          <a:stretch/>
        </p:blipFill>
        <p:spPr bwMode="auto">
          <a:xfrm>
            <a:off x="93071" y="1359136"/>
            <a:ext cx="4079140" cy="20280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A5A3F9F-903A-45E0-0704-AF4D466C5383}"/>
              </a:ext>
            </a:extLst>
          </p:cNvPr>
          <p:cNvPicPr>
            <a:picLocks noChangeAspect="1"/>
          </p:cNvPicPr>
          <p:nvPr/>
        </p:nvPicPr>
        <p:blipFill>
          <a:blip r:embed="rId9"/>
          <a:stretch>
            <a:fillRect/>
          </a:stretch>
        </p:blipFill>
        <p:spPr>
          <a:xfrm>
            <a:off x="3667175" y="5473831"/>
            <a:ext cx="1845560" cy="1384169"/>
          </a:xfrm>
          <a:prstGeom prst="rect">
            <a:avLst/>
          </a:prstGeom>
        </p:spPr>
      </p:pic>
    </p:spTree>
    <p:extLst>
      <p:ext uri="{BB962C8B-B14F-4D97-AF65-F5344CB8AC3E}">
        <p14:creationId xmlns:p14="http://schemas.microsoft.com/office/powerpoint/2010/main" val="249313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0BF4-33CB-2D1A-1594-8F349078E029}"/>
              </a:ext>
            </a:extLst>
          </p:cNvPr>
          <p:cNvSpPr txBox="1"/>
          <p:nvPr/>
        </p:nvSpPr>
        <p:spPr>
          <a:xfrm>
            <a:off x="3850547" y="0"/>
            <a:ext cx="5516146" cy="707886"/>
          </a:xfrm>
          <a:prstGeom prst="rect">
            <a:avLst/>
          </a:prstGeom>
          <a:noFill/>
        </p:spPr>
        <p:txBody>
          <a:bodyPr wrap="square" rtlCol="0">
            <a:spAutoFit/>
          </a:bodyPr>
          <a:lstStyle/>
          <a:p>
            <a:r>
              <a:rPr lang="en-GB" sz="4000" dirty="0">
                <a:latin typeface="Comic Sans MS" panose="030F0702030302020204" pitchFamily="66" charset="0"/>
              </a:rPr>
              <a:t>Wider Community </a:t>
            </a:r>
          </a:p>
        </p:txBody>
      </p:sp>
      <p:sp>
        <p:nvSpPr>
          <p:cNvPr id="3" name="AutoShape 12">
            <a:extLst>
              <a:ext uri="{FF2B5EF4-FFF2-40B4-BE49-F238E27FC236}">
                <a16:creationId xmlns:a16="http://schemas.microsoft.com/office/drawing/2014/main" id="{5A5C23E6-06F1-B424-9BAA-A00DFC9AAD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7151E41D-C42F-816E-6456-0D912C352201}"/>
              </a:ext>
            </a:extLst>
          </p:cNvPr>
          <p:cNvPicPr>
            <a:picLocks noChangeAspect="1"/>
          </p:cNvPicPr>
          <p:nvPr/>
        </p:nvPicPr>
        <p:blipFill>
          <a:blip r:embed="rId2"/>
          <a:stretch>
            <a:fillRect/>
          </a:stretch>
        </p:blipFill>
        <p:spPr>
          <a:xfrm>
            <a:off x="181771" y="675794"/>
            <a:ext cx="3844443" cy="2955645"/>
          </a:xfrm>
          <a:prstGeom prst="rect">
            <a:avLst/>
          </a:prstGeom>
        </p:spPr>
      </p:pic>
      <p:pic>
        <p:nvPicPr>
          <p:cNvPr id="8" name="Picture 7">
            <a:extLst>
              <a:ext uri="{FF2B5EF4-FFF2-40B4-BE49-F238E27FC236}">
                <a16:creationId xmlns:a16="http://schemas.microsoft.com/office/drawing/2014/main" id="{C17F564F-D738-3A62-2352-7ABC89D0342C}"/>
              </a:ext>
            </a:extLst>
          </p:cNvPr>
          <p:cNvPicPr>
            <a:picLocks noChangeAspect="1"/>
          </p:cNvPicPr>
          <p:nvPr/>
        </p:nvPicPr>
        <p:blipFill>
          <a:blip r:embed="rId3"/>
          <a:stretch>
            <a:fillRect/>
          </a:stretch>
        </p:blipFill>
        <p:spPr>
          <a:xfrm>
            <a:off x="4096312" y="675794"/>
            <a:ext cx="4364314" cy="2905606"/>
          </a:xfrm>
          <a:prstGeom prst="rect">
            <a:avLst/>
          </a:prstGeom>
        </p:spPr>
      </p:pic>
      <p:pic>
        <p:nvPicPr>
          <p:cNvPr id="10" name="Picture 9">
            <a:extLst>
              <a:ext uri="{FF2B5EF4-FFF2-40B4-BE49-F238E27FC236}">
                <a16:creationId xmlns:a16="http://schemas.microsoft.com/office/drawing/2014/main" id="{983BB07E-6014-37B5-BD14-2BC35F96302D}"/>
              </a:ext>
            </a:extLst>
          </p:cNvPr>
          <p:cNvPicPr>
            <a:picLocks noChangeAspect="1"/>
          </p:cNvPicPr>
          <p:nvPr/>
        </p:nvPicPr>
        <p:blipFill>
          <a:blip r:embed="rId4"/>
          <a:stretch>
            <a:fillRect/>
          </a:stretch>
        </p:blipFill>
        <p:spPr>
          <a:xfrm>
            <a:off x="111885" y="3638927"/>
            <a:ext cx="3914329" cy="3097933"/>
          </a:xfrm>
          <a:prstGeom prst="rect">
            <a:avLst/>
          </a:prstGeom>
        </p:spPr>
      </p:pic>
      <p:pic>
        <p:nvPicPr>
          <p:cNvPr id="12" name="Picture 11">
            <a:extLst>
              <a:ext uri="{FF2B5EF4-FFF2-40B4-BE49-F238E27FC236}">
                <a16:creationId xmlns:a16="http://schemas.microsoft.com/office/drawing/2014/main" id="{0ABD89B9-CE7D-4DAF-30C3-E1E90EC5B85A}"/>
              </a:ext>
            </a:extLst>
          </p:cNvPr>
          <p:cNvPicPr>
            <a:picLocks noChangeAspect="1"/>
          </p:cNvPicPr>
          <p:nvPr/>
        </p:nvPicPr>
        <p:blipFill>
          <a:blip r:embed="rId5"/>
          <a:stretch>
            <a:fillRect/>
          </a:stretch>
        </p:blipFill>
        <p:spPr>
          <a:xfrm>
            <a:off x="4096311" y="3631439"/>
            <a:ext cx="4364314" cy="3139529"/>
          </a:xfrm>
          <a:prstGeom prst="rect">
            <a:avLst/>
          </a:prstGeom>
        </p:spPr>
      </p:pic>
      <p:sp>
        <p:nvSpPr>
          <p:cNvPr id="15" name="TextBox 14">
            <a:extLst>
              <a:ext uri="{FF2B5EF4-FFF2-40B4-BE49-F238E27FC236}">
                <a16:creationId xmlns:a16="http://schemas.microsoft.com/office/drawing/2014/main" id="{3DCAC876-AA3D-C8ED-7665-CE0BEDCBF426}"/>
              </a:ext>
            </a:extLst>
          </p:cNvPr>
          <p:cNvSpPr txBox="1"/>
          <p:nvPr/>
        </p:nvSpPr>
        <p:spPr>
          <a:xfrm>
            <a:off x="8674217" y="707886"/>
            <a:ext cx="3106723" cy="6186309"/>
          </a:xfrm>
          <a:prstGeom prst="rect">
            <a:avLst/>
          </a:prstGeom>
          <a:noFill/>
        </p:spPr>
        <p:txBody>
          <a:bodyPr wrap="square" rtlCol="0">
            <a:spAutoFit/>
          </a:bodyPr>
          <a:lstStyle/>
          <a:p>
            <a:r>
              <a:rPr lang="en-GB" dirty="0">
                <a:latin typeface="Comic Sans MS" panose="030F0702030302020204" pitchFamily="66" charset="0"/>
              </a:rPr>
              <a:t>We work with the wider community to share our Eco-work. </a:t>
            </a:r>
          </a:p>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We visited Rockfield Nursing home and made bird feeders. </a:t>
            </a:r>
          </a:p>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Justin McNulty, a local councillor, MLA, came to visit our school and we told him all about our work on Biodiversity. </a:t>
            </a:r>
          </a:p>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We had an assembly from a Biodiversity officer who told us about pollen. </a:t>
            </a:r>
          </a:p>
          <a:p>
            <a:endParaRPr lang="en-GB"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123939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0BF4-33CB-2D1A-1594-8F349078E029}"/>
              </a:ext>
            </a:extLst>
          </p:cNvPr>
          <p:cNvSpPr txBox="1"/>
          <p:nvPr/>
        </p:nvSpPr>
        <p:spPr>
          <a:xfrm>
            <a:off x="4990468" y="94499"/>
            <a:ext cx="1762630" cy="707886"/>
          </a:xfrm>
          <a:prstGeom prst="rect">
            <a:avLst/>
          </a:prstGeom>
          <a:noFill/>
        </p:spPr>
        <p:txBody>
          <a:bodyPr wrap="square" rtlCol="0">
            <a:spAutoFit/>
          </a:bodyPr>
          <a:lstStyle/>
          <a:p>
            <a:r>
              <a:rPr lang="en-GB" sz="4000" dirty="0">
                <a:latin typeface="Comic Sans MS" panose="030F0702030302020204" pitchFamily="66" charset="0"/>
              </a:rPr>
              <a:t>Waste </a:t>
            </a:r>
          </a:p>
        </p:txBody>
      </p:sp>
      <p:sp>
        <p:nvSpPr>
          <p:cNvPr id="3" name="AutoShape 12">
            <a:extLst>
              <a:ext uri="{FF2B5EF4-FFF2-40B4-BE49-F238E27FC236}">
                <a16:creationId xmlns:a16="http://schemas.microsoft.com/office/drawing/2014/main" id="{5A5C23E6-06F1-B424-9BAA-A00DFC9AAD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a:extLst>
              <a:ext uri="{FF2B5EF4-FFF2-40B4-BE49-F238E27FC236}">
                <a16:creationId xmlns:a16="http://schemas.microsoft.com/office/drawing/2014/main" id="{2BDF6334-F7F3-C2FE-81B2-0E8646C01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9" y="342976"/>
            <a:ext cx="5027967" cy="3770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children in blue uniforms&#10;&#10;Description automatically generated">
            <a:extLst>
              <a:ext uri="{FF2B5EF4-FFF2-40B4-BE49-F238E27FC236}">
                <a16:creationId xmlns:a16="http://schemas.microsoft.com/office/drawing/2014/main" id="{66BF3D4F-2246-156D-D780-BEABF20EF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62025" y="1000293"/>
            <a:ext cx="2401074" cy="1800805"/>
          </a:xfrm>
          <a:prstGeom prst="rect">
            <a:avLst/>
          </a:prstGeom>
        </p:spPr>
      </p:pic>
      <p:pic>
        <p:nvPicPr>
          <p:cNvPr id="13" name="Picture 12" descr="A group of kids playing with water&#10;&#10;Description automatically generated">
            <a:extLst>
              <a:ext uri="{FF2B5EF4-FFF2-40B4-BE49-F238E27FC236}">
                <a16:creationId xmlns:a16="http://schemas.microsoft.com/office/drawing/2014/main" id="{8E7D4EF4-CDEE-4341-5726-E13D2E899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656" y="700158"/>
            <a:ext cx="2755534" cy="2066650"/>
          </a:xfrm>
          <a:prstGeom prst="rect">
            <a:avLst/>
          </a:prstGeom>
        </p:spPr>
      </p:pic>
      <p:pic>
        <p:nvPicPr>
          <p:cNvPr id="17" name="Picture 16" descr="A group of children in blue shirts&#10;&#10;Description automatically generated">
            <a:extLst>
              <a:ext uri="{FF2B5EF4-FFF2-40B4-BE49-F238E27FC236}">
                <a16:creationId xmlns:a16="http://schemas.microsoft.com/office/drawing/2014/main" id="{48FA4A10-F416-9C8D-2698-04ACBD593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657" y="2852554"/>
            <a:ext cx="2755533" cy="2066650"/>
          </a:xfrm>
          <a:prstGeom prst="rect">
            <a:avLst/>
          </a:prstGeom>
        </p:spPr>
      </p:pic>
      <p:sp>
        <p:nvSpPr>
          <p:cNvPr id="18" name="TextBox 17">
            <a:extLst>
              <a:ext uri="{FF2B5EF4-FFF2-40B4-BE49-F238E27FC236}">
                <a16:creationId xmlns:a16="http://schemas.microsoft.com/office/drawing/2014/main" id="{CB755B86-6BD8-7E7A-AC08-57C9EBCBF0B1}"/>
              </a:ext>
            </a:extLst>
          </p:cNvPr>
          <p:cNvSpPr txBox="1"/>
          <p:nvPr/>
        </p:nvSpPr>
        <p:spPr>
          <a:xfrm>
            <a:off x="90839" y="4140605"/>
            <a:ext cx="4808332" cy="1754326"/>
          </a:xfrm>
          <a:prstGeom prst="rect">
            <a:avLst/>
          </a:prstGeom>
          <a:noFill/>
        </p:spPr>
        <p:txBody>
          <a:bodyPr wrap="square" rtlCol="0">
            <a:spAutoFit/>
          </a:bodyPr>
          <a:lstStyle/>
          <a:p>
            <a:r>
              <a:rPr lang="en-GB" dirty="0">
                <a:latin typeface="Comic Sans MS" panose="030F0702030302020204" pitchFamily="66" charset="0"/>
              </a:rPr>
              <a:t>We organised the Cash for Clobber campaign for the whole school. We made posters and told families by posting a flyer on the school website. We collected the bags each morning and gathered over 300kg of unwanted clothes to be recycled. </a:t>
            </a:r>
          </a:p>
        </p:txBody>
      </p:sp>
      <p:sp>
        <p:nvSpPr>
          <p:cNvPr id="19" name="TextBox 18">
            <a:extLst>
              <a:ext uri="{FF2B5EF4-FFF2-40B4-BE49-F238E27FC236}">
                <a16:creationId xmlns:a16="http://schemas.microsoft.com/office/drawing/2014/main" id="{8733F5F6-9C6C-6193-2247-5FF24A54E51D}"/>
              </a:ext>
            </a:extLst>
          </p:cNvPr>
          <p:cNvSpPr txBox="1"/>
          <p:nvPr/>
        </p:nvSpPr>
        <p:spPr>
          <a:xfrm>
            <a:off x="9761881" y="94499"/>
            <a:ext cx="2293099" cy="3416320"/>
          </a:xfrm>
          <a:prstGeom prst="rect">
            <a:avLst/>
          </a:prstGeom>
          <a:noFill/>
        </p:spPr>
        <p:txBody>
          <a:bodyPr wrap="square" rtlCol="0">
            <a:spAutoFit/>
          </a:bodyPr>
          <a:lstStyle/>
          <a:p>
            <a:r>
              <a:rPr lang="en-GB" dirty="0">
                <a:latin typeface="Comic Sans MS" panose="030F0702030302020204" pitchFamily="66" charset="0"/>
              </a:rPr>
              <a:t>The nursery have a sensory walk that needed replaced. </a:t>
            </a:r>
          </a:p>
          <a:p>
            <a:endParaRPr lang="en-GB" dirty="0">
              <a:latin typeface="Comic Sans MS" panose="030F0702030302020204" pitchFamily="66" charset="0"/>
            </a:endParaRPr>
          </a:p>
          <a:p>
            <a:r>
              <a:rPr lang="en-GB" dirty="0">
                <a:latin typeface="Comic Sans MS" panose="030F0702030302020204" pitchFamily="66" charset="0"/>
              </a:rPr>
              <a:t>We gathered bottles to be recycled and worked with the children to add food dye and create their sensory walk. </a:t>
            </a:r>
          </a:p>
        </p:txBody>
      </p:sp>
      <p:sp>
        <p:nvSpPr>
          <p:cNvPr id="20" name="TextBox 19">
            <a:extLst>
              <a:ext uri="{FF2B5EF4-FFF2-40B4-BE49-F238E27FC236}">
                <a16:creationId xmlns:a16="http://schemas.microsoft.com/office/drawing/2014/main" id="{39D496F3-DAAF-BDF0-E805-3454E635AB1E}"/>
              </a:ext>
            </a:extLst>
          </p:cNvPr>
          <p:cNvSpPr txBox="1"/>
          <p:nvPr/>
        </p:nvSpPr>
        <p:spPr>
          <a:xfrm>
            <a:off x="90839" y="6070299"/>
            <a:ext cx="5027966" cy="646331"/>
          </a:xfrm>
          <a:prstGeom prst="rect">
            <a:avLst/>
          </a:prstGeom>
          <a:noFill/>
        </p:spPr>
        <p:txBody>
          <a:bodyPr wrap="square" rtlCol="0">
            <a:spAutoFit/>
          </a:bodyPr>
          <a:lstStyle/>
          <a:p>
            <a:r>
              <a:rPr lang="en-GB" dirty="0">
                <a:latin typeface="Comic Sans MS" panose="030F0702030302020204" pitchFamily="66" charset="0"/>
              </a:rPr>
              <a:t>We are using the money to buy a green plant for each class. </a:t>
            </a:r>
          </a:p>
        </p:txBody>
      </p:sp>
      <p:sp>
        <p:nvSpPr>
          <p:cNvPr id="22" name="TextBox 21">
            <a:extLst>
              <a:ext uri="{FF2B5EF4-FFF2-40B4-BE49-F238E27FC236}">
                <a16:creationId xmlns:a16="http://schemas.microsoft.com/office/drawing/2014/main" id="{376F2C6A-EDE4-1A38-272E-31E5BB08D9B4}"/>
              </a:ext>
            </a:extLst>
          </p:cNvPr>
          <p:cNvSpPr txBox="1"/>
          <p:nvPr/>
        </p:nvSpPr>
        <p:spPr>
          <a:xfrm>
            <a:off x="9690190" y="5399115"/>
            <a:ext cx="2293099" cy="1200329"/>
          </a:xfrm>
          <a:prstGeom prst="rect">
            <a:avLst/>
          </a:prstGeom>
          <a:noFill/>
        </p:spPr>
        <p:txBody>
          <a:bodyPr wrap="square" rtlCol="0">
            <a:spAutoFit/>
          </a:bodyPr>
          <a:lstStyle/>
          <a:p>
            <a:r>
              <a:rPr lang="en-GB" dirty="0">
                <a:latin typeface="Comic Sans MS" panose="030F0702030302020204" pitchFamily="66" charset="0"/>
              </a:rPr>
              <a:t>We recycle batteries and ink cartridges in school too.</a:t>
            </a:r>
          </a:p>
        </p:txBody>
      </p:sp>
      <p:pic>
        <p:nvPicPr>
          <p:cNvPr id="24" name="Picture 23" descr="A group of kids standing in a line&#10;&#10;Description automatically generated">
            <a:extLst>
              <a:ext uri="{FF2B5EF4-FFF2-40B4-BE49-F238E27FC236}">
                <a16:creationId xmlns:a16="http://schemas.microsoft.com/office/drawing/2014/main" id="{8BAE90EF-8538-6BE7-90FD-911AB98CC7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742817" y="3487115"/>
            <a:ext cx="2401077" cy="1800808"/>
          </a:xfrm>
          <a:prstGeom prst="rect">
            <a:avLst/>
          </a:prstGeom>
        </p:spPr>
      </p:pic>
    </p:spTree>
    <p:extLst>
      <p:ext uri="{BB962C8B-B14F-4D97-AF65-F5344CB8AC3E}">
        <p14:creationId xmlns:p14="http://schemas.microsoft.com/office/powerpoint/2010/main" val="363827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0BF4-33CB-2D1A-1594-8F349078E029}"/>
              </a:ext>
            </a:extLst>
          </p:cNvPr>
          <p:cNvSpPr txBox="1"/>
          <p:nvPr/>
        </p:nvSpPr>
        <p:spPr>
          <a:xfrm>
            <a:off x="2520507" y="0"/>
            <a:ext cx="6846186" cy="707886"/>
          </a:xfrm>
          <a:prstGeom prst="rect">
            <a:avLst/>
          </a:prstGeom>
          <a:noFill/>
        </p:spPr>
        <p:txBody>
          <a:bodyPr wrap="square" rtlCol="0">
            <a:spAutoFit/>
          </a:bodyPr>
          <a:lstStyle/>
          <a:p>
            <a:r>
              <a:rPr lang="en-GB" sz="4000" dirty="0">
                <a:latin typeface="Comic Sans MS" panose="030F0702030302020204" pitchFamily="66" charset="0"/>
              </a:rPr>
              <a:t>Environmental Youth Speak </a:t>
            </a:r>
          </a:p>
        </p:txBody>
      </p:sp>
      <p:sp>
        <p:nvSpPr>
          <p:cNvPr id="3" name="AutoShape 12">
            <a:extLst>
              <a:ext uri="{FF2B5EF4-FFF2-40B4-BE49-F238E27FC236}">
                <a16:creationId xmlns:a16="http://schemas.microsoft.com/office/drawing/2014/main" id="{5A5C23E6-06F1-B424-9BAA-A00DFC9AAD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5C73618E-FB18-F181-B1C8-FC77F13D7F2D}"/>
              </a:ext>
            </a:extLst>
          </p:cNvPr>
          <p:cNvPicPr>
            <a:picLocks noChangeAspect="1"/>
          </p:cNvPicPr>
          <p:nvPr/>
        </p:nvPicPr>
        <p:blipFill>
          <a:blip r:embed="rId2"/>
          <a:stretch>
            <a:fillRect/>
          </a:stretch>
        </p:blipFill>
        <p:spPr>
          <a:xfrm>
            <a:off x="253649" y="789634"/>
            <a:ext cx="5732005" cy="3002190"/>
          </a:xfrm>
          <a:prstGeom prst="rect">
            <a:avLst/>
          </a:prstGeom>
        </p:spPr>
      </p:pic>
      <p:pic>
        <p:nvPicPr>
          <p:cNvPr id="13" name="Picture 12">
            <a:extLst>
              <a:ext uri="{FF2B5EF4-FFF2-40B4-BE49-F238E27FC236}">
                <a16:creationId xmlns:a16="http://schemas.microsoft.com/office/drawing/2014/main" id="{61C68965-14A1-B2B2-8D92-77B13682BD68}"/>
              </a:ext>
            </a:extLst>
          </p:cNvPr>
          <p:cNvPicPr>
            <a:picLocks noChangeAspect="1"/>
          </p:cNvPicPr>
          <p:nvPr/>
        </p:nvPicPr>
        <p:blipFill>
          <a:blip r:embed="rId3"/>
          <a:stretch>
            <a:fillRect/>
          </a:stretch>
        </p:blipFill>
        <p:spPr>
          <a:xfrm>
            <a:off x="536895" y="5032538"/>
            <a:ext cx="3313163" cy="1767020"/>
          </a:xfrm>
          <a:prstGeom prst="rect">
            <a:avLst/>
          </a:prstGeom>
        </p:spPr>
      </p:pic>
      <p:sp>
        <p:nvSpPr>
          <p:cNvPr id="14" name="TextBox 13">
            <a:extLst>
              <a:ext uri="{FF2B5EF4-FFF2-40B4-BE49-F238E27FC236}">
                <a16:creationId xmlns:a16="http://schemas.microsoft.com/office/drawing/2014/main" id="{11E3390C-28D5-540D-A8B5-512E26ACE4CE}"/>
              </a:ext>
            </a:extLst>
          </p:cNvPr>
          <p:cNvSpPr txBox="1"/>
          <p:nvPr/>
        </p:nvSpPr>
        <p:spPr>
          <a:xfrm>
            <a:off x="6694415" y="965761"/>
            <a:ext cx="5160046" cy="1938992"/>
          </a:xfrm>
          <a:prstGeom prst="rect">
            <a:avLst/>
          </a:prstGeom>
          <a:noFill/>
        </p:spPr>
        <p:txBody>
          <a:bodyPr wrap="square" rtlCol="0">
            <a:spAutoFit/>
          </a:bodyPr>
          <a:lstStyle/>
          <a:p>
            <a:pPr algn="ctr"/>
            <a:r>
              <a:rPr lang="en-GB" sz="2400" u="sng" dirty="0">
                <a:latin typeface="Comic Sans MS" panose="030F0702030302020204" pitchFamily="66" charset="0"/>
              </a:rPr>
              <a:t>2024</a:t>
            </a:r>
          </a:p>
          <a:p>
            <a:r>
              <a:rPr lang="en-GB" sz="2400" dirty="0">
                <a:latin typeface="Comic Sans MS" panose="030F0702030302020204" pitchFamily="66" charset="0"/>
              </a:rPr>
              <a:t>I’m an Energy Detective and I’ve been busy investigating how to save energy and this is what I’ve found… </a:t>
            </a:r>
          </a:p>
        </p:txBody>
      </p:sp>
      <p:sp>
        <p:nvSpPr>
          <p:cNvPr id="15" name="TextBox 14">
            <a:extLst>
              <a:ext uri="{FF2B5EF4-FFF2-40B4-BE49-F238E27FC236}">
                <a16:creationId xmlns:a16="http://schemas.microsoft.com/office/drawing/2014/main" id="{29E064C8-0878-F88A-0294-2EDF3696282F}"/>
              </a:ext>
            </a:extLst>
          </p:cNvPr>
          <p:cNvSpPr txBox="1"/>
          <p:nvPr/>
        </p:nvSpPr>
        <p:spPr>
          <a:xfrm>
            <a:off x="337539" y="3873572"/>
            <a:ext cx="3843556" cy="1077218"/>
          </a:xfrm>
          <a:prstGeom prst="rect">
            <a:avLst/>
          </a:prstGeom>
          <a:noFill/>
        </p:spPr>
        <p:txBody>
          <a:bodyPr wrap="square" rtlCol="0">
            <a:spAutoFit/>
          </a:bodyPr>
          <a:lstStyle/>
          <a:p>
            <a:pPr algn="ctr"/>
            <a:r>
              <a:rPr lang="en-GB" sz="3200" u="sng" dirty="0">
                <a:latin typeface="Comic Sans MS" panose="030F0702030302020204" pitchFamily="66" charset="0"/>
              </a:rPr>
              <a:t>2023</a:t>
            </a:r>
          </a:p>
          <a:p>
            <a:pPr algn="ctr"/>
            <a:r>
              <a:rPr lang="en-GB" sz="3200" dirty="0">
                <a:latin typeface="Comic Sans MS" panose="030F0702030302020204" pitchFamily="66" charset="0"/>
              </a:rPr>
              <a:t>Marine Pollution</a:t>
            </a:r>
          </a:p>
        </p:txBody>
      </p:sp>
      <p:sp>
        <p:nvSpPr>
          <p:cNvPr id="16" name="TextBox 15">
            <a:extLst>
              <a:ext uri="{FF2B5EF4-FFF2-40B4-BE49-F238E27FC236}">
                <a16:creationId xmlns:a16="http://schemas.microsoft.com/office/drawing/2014/main" id="{84E6A2DA-45A7-0598-8018-53882527E64A}"/>
              </a:ext>
            </a:extLst>
          </p:cNvPr>
          <p:cNvSpPr txBox="1"/>
          <p:nvPr/>
        </p:nvSpPr>
        <p:spPr>
          <a:xfrm>
            <a:off x="6694415" y="3247938"/>
            <a:ext cx="5160046" cy="3170099"/>
          </a:xfrm>
          <a:prstGeom prst="rect">
            <a:avLst/>
          </a:prstGeom>
          <a:noFill/>
        </p:spPr>
        <p:txBody>
          <a:bodyPr wrap="square" rtlCol="0">
            <a:spAutoFit/>
          </a:bodyPr>
          <a:lstStyle/>
          <a:p>
            <a:r>
              <a:rPr lang="en-GB" sz="2000" dirty="0">
                <a:latin typeface="Comic Sans MS" panose="030F0702030302020204" pitchFamily="66" charset="0"/>
              </a:rPr>
              <a:t>We save energy in school by – turning off the lights, making sure computers and whiteboards are turned off properly.</a:t>
            </a:r>
          </a:p>
          <a:p>
            <a:endParaRPr lang="en-GB" sz="2000" dirty="0">
              <a:latin typeface="Comic Sans MS" panose="030F0702030302020204" pitchFamily="66" charset="0"/>
            </a:endParaRPr>
          </a:p>
          <a:p>
            <a:r>
              <a:rPr lang="en-GB" sz="2000" dirty="0">
                <a:latin typeface="Comic Sans MS" panose="030F0702030302020204" pitchFamily="66" charset="0"/>
              </a:rPr>
              <a:t>We have solar panels in school to generate renewable electricity. </a:t>
            </a:r>
          </a:p>
          <a:p>
            <a:endParaRPr lang="en-GB" sz="2000" dirty="0">
              <a:latin typeface="Comic Sans MS" panose="030F0702030302020204" pitchFamily="66" charset="0"/>
            </a:endParaRPr>
          </a:p>
          <a:p>
            <a:r>
              <a:rPr lang="en-GB" sz="2000" dirty="0">
                <a:latin typeface="Comic Sans MS" panose="030F0702030302020204" pitchFamily="66" charset="0"/>
              </a:rPr>
              <a:t>We made a new Eco-code this year. These tips for saving energy are all included and it is in every classroom. </a:t>
            </a:r>
          </a:p>
        </p:txBody>
      </p:sp>
      <p:pic>
        <p:nvPicPr>
          <p:cNvPr id="18" name="Picture 17">
            <a:extLst>
              <a:ext uri="{FF2B5EF4-FFF2-40B4-BE49-F238E27FC236}">
                <a16:creationId xmlns:a16="http://schemas.microsoft.com/office/drawing/2014/main" id="{8BFA4A0C-E1E5-A250-2FA7-8EAE3E977BC6}"/>
              </a:ext>
            </a:extLst>
          </p:cNvPr>
          <p:cNvPicPr>
            <a:picLocks noChangeAspect="1"/>
          </p:cNvPicPr>
          <p:nvPr/>
        </p:nvPicPr>
        <p:blipFill>
          <a:blip r:embed="rId4"/>
          <a:stretch>
            <a:fillRect/>
          </a:stretch>
        </p:blipFill>
        <p:spPr>
          <a:xfrm>
            <a:off x="4182284" y="3873572"/>
            <a:ext cx="2181094" cy="3066176"/>
          </a:xfrm>
          <a:prstGeom prst="rect">
            <a:avLst/>
          </a:prstGeom>
        </p:spPr>
      </p:pic>
    </p:spTree>
    <p:extLst>
      <p:ext uri="{BB962C8B-B14F-4D97-AF65-F5344CB8AC3E}">
        <p14:creationId xmlns:p14="http://schemas.microsoft.com/office/powerpoint/2010/main" val="110133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0BF4-33CB-2D1A-1594-8F349078E029}"/>
              </a:ext>
            </a:extLst>
          </p:cNvPr>
          <p:cNvSpPr txBox="1"/>
          <p:nvPr/>
        </p:nvSpPr>
        <p:spPr>
          <a:xfrm>
            <a:off x="6474709" y="186075"/>
            <a:ext cx="3727893" cy="707886"/>
          </a:xfrm>
          <a:prstGeom prst="rect">
            <a:avLst/>
          </a:prstGeom>
          <a:noFill/>
        </p:spPr>
        <p:txBody>
          <a:bodyPr wrap="square" rtlCol="0">
            <a:spAutoFit/>
          </a:bodyPr>
          <a:lstStyle/>
          <a:p>
            <a:r>
              <a:rPr lang="en-GB" sz="4000" dirty="0">
                <a:latin typeface="Comic Sans MS" panose="030F0702030302020204" pitchFamily="66" charset="0"/>
              </a:rPr>
              <a:t>Healthy Living</a:t>
            </a:r>
          </a:p>
        </p:txBody>
      </p:sp>
      <p:sp>
        <p:nvSpPr>
          <p:cNvPr id="3" name="AutoShape 12">
            <a:extLst>
              <a:ext uri="{FF2B5EF4-FFF2-40B4-BE49-F238E27FC236}">
                <a16:creationId xmlns:a16="http://schemas.microsoft.com/office/drawing/2014/main" id="{5A5C23E6-06F1-B424-9BAA-A00DFC9AAD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a:extLst>
              <a:ext uri="{FF2B5EF4-FFF2-40B4-BE49-F238E27FC236}">
                <a16:creationId xmlns:a16="http://schemas.microsoft.com/office/drawing/2014/main" id="{7AF26C3C-4903-018A-A3AF-DB9100E49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63" y="132127"/>
            <a:ext cx="4395831" cy="32968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18E3E0-86CF-A3D0-36FE-1AF4951C76A6}"/>
              </a:ext>
            </a:extLst>
          </p:cNvPr>
          <p:cNvSpPr txBox="1"/>
          <p:nvPr/>
        </p:nvSpPr>
        <p:spPr>
          <a:xfrm>
            <a:off x="4832059" y="966788"/>
            <a:ext cx="7013195" cy="1815882"/>
          </a:xfrm>
          <a:prstGeom prst="rect">
            <a:avLst/>
          </a:prstGeom>
          <a:noFill/>
        </p:spPr>
        <p:txBody>
          <a:bodyPr wrap="square" rtlCol="0">
            <a:spAutoFit/>
          </a:bodyPr>
          <a:lstStyle/>
          <a:p>
            <a:r>
              <a:rPr lang="en-GB" sz="1400" dirty="0">
                <a:latin typeface="Comic Sans MS" panose="030F0702030302020204" pitchFamily="66" charset="0"/>
              </a:rPr>
              <a:t>We organised a campaign called Eat them to Defeat them to encourage children to eat more vegetables. We served vegetables and salad at the salad bar and gave out stickers to the children who tried new vegetables. </a:t>
            </a:r>
          </a:p>
          <a:p>
            <a:endParaRPr lang="en-GB" sz="1400" dirty="0">
              <a:latin typeface="Comic Sans MS" panose="030F0702030302020204" pitchFamily="66" charset="0"/>
            </a:endParaRPr>
          </a:p>
          <a:p>
            <a:r>
              <a:rPr lang="en-GB" sz="1400" dirty="0">
                <a:latin typeface="Comic Sans MS" panose="030F0702030302020204" pitchFamily="66" charset="0"/>
              </a:rPr>
              <a:t>Children brought home reward charts to try more vegetables at home too. </a:t>
            </a:r>
          </a:p>
          <a:p>
            <a:endParaRPr lang="en-GB" sz="1400" dirty="0">
              <a:latin typeface="Comic Sans MS" panose="030F0702030302020204" pitchFamily="66" charset="0"/>
            </a:endParaRPr>
          </a:p>
          <a:p>
            <a:r>
              <a:rPr lang="en-GB" sz="1400" dirty="0">
                <a:latin typeface="Comic Sans MS" panose="030F0702030302020204" pitchFamily="66" charset="0"/>
              </a:rPr>
              <a:t>In our classes we learn about being healthy. The P2 children made fruit kebabs and always have lots of FAIRTRADE fruit and vegetables for snack. </a:t>
            </a:r>
          </a:p>
        </p:txBody>
      </p:sp>
      <p:sp>
        <p:nvSpPr>
          <p:cNvPr id="6" name="TextBox 5">
            <a:extLst>
              <a:ext uri="{FF2B5EF4-FFF2-40B4-BE49-F238E27FC236}">
                <a16:creationId xmlns:a16="http://schemas.microsoft.com/office/drawing/2014/main" id="{1B06D971-5A28-2946-1148-20E2F870F775}"/>
              </a:ext>
            </a:extLst>
          </p:cNvPr>
          <p:cNvSpPr txBox="1"/>
          <p:nvPr/>
        </p:nvSpPr>
        <p:spPr>
          <a:xfrm>
            <a:off x="8001698" y="3367445"/>
            <a:ext cx="3727893" cy="707886"/>
          </a:xfrm>
          <a:prstGeom prst="rect">
            <a:avLst/>
          </a:prstGeom>
          <a:noFill/>
        </p:spPr>
        <p:txBody>
          <a:bodyPr wrap="square" rtlCol="0">
            <a:spAutoFit/>
          </a:bodyPr>
          <a:lstStyle/>
          <a:p>
            <a:r>
              <a:rPr lang="en-GB" sz="4000" dirty="0">
                <a:latin typeface="Comic Sans MS" panose="030F0702030302020204" pitchFamily="66" charset="0"/>
              </a:rPr>
              <a:t>Transport</a:t>
            </a:r>
          </a:p>
        </p:txBody>
      </p:sp>
      <p:sp>
        <p:nvSpPr>
          <p:cNvPr id="7" name="TextBox 6">
            <a:extLst>
              <a:ext uri="{FF2B5EF4-FFF2-40B4-BE49-F238E27FC236}">
                <a16:creationId xmlns:a16="http://schemas.microsoft.com/office/drawing/2014/main" id="{5C7EEB74-D9FF-4613-A068-A8B9E339AF70}"/>
              </a:ext>
            </a:extLst>
          </p:cNvPr>
          <p:cNvSpPr txBox="1"/>
          <p:nvPr/>
        </p:nvSpPr>
        <p:spPr>
          <a:xfrm>
            <a:off x="7149676" y="4177432"/>
            <a:ext cx="4826466" cy="2554545"/>
          </a:xfrm>
          <a:prstGeom prst="rect">
            <a:avLst/>
          </a:prstGeom>
          <a:noFill/>
        </p:spPr>
        <p:txBody>
          <a:bodyPr wrap="square" rtlCol="0">
            <a:spAutoFit/>
          </a:bodyPr>
          <a:lstStyle/>
          <a:p>
            <a:r>
              <a:rPr lang="en-GB" sz="1600" dirty="0">
                <a:latin typeface="Comic Sans MS" panose="030F0702030302020204" pitchFamily="66" charset="0"/>
              </a:rPr>
              <a:t>As part of our Active Travel Journey to Santa campaign we wanted to choose a winner from each class to get a special prize for completing their 10 journeys. </a:t>
            </a:r>
          </a:p>
          <a:p>
            <a:endParaRPr lang="en-GB" sz="1600" dirty="0">
              <a:latin typeface="Comic Sans MS" panose="030F0702030302020204" pitchFamily="66" charset="0"/>
            </a:endParaRPr>
          </a:p>
          <a:p>
            <a:r>
              <a:rPr lang="en-GB" sz="1600" dirty="0">
                <a:latin typeface="Comic Sans MS" panose="030F0702030302020204" pitchFamily="66" charset="0"/>
              </a:rPr>
              <a:t>We decided to create “Eco friendly” prizes that included a pencil made from recycled newspaper, a rubber made from recycled materials and a reflector keychain, wrapped in a recycled and recyclable brown bag. </a:t>
            </a:r>
          </a:p>
        </p:txBody>
      </p:sp>
      <p:pic>
        <p:nvPicPr>
          <p:cNvPr id="9" name="Picture 8" descr="A group of children holding presents in front of a christmas tree&#10;&#10;Description automatically generated">
            <a:extLst>
              <a:ext uri="{FF2B5EF4-FFF2-40B4-BE49-F238E27FC236}">
                <a16:creationId xmlns:a16="http://schemas.microsoft.com/office/drawing/2014/main" id="{568BDBAA-B567-DC18-C030-76A10B993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62" y="3581400"/>
            <a:ext cx="3931640" cy="2948730"/>
          </a:xfrm>
          <a:prstGeom prst="rect">
            <a:avLst/>
          </a:prstGeom>
        </p:spPr>
      </p:pic>
      <p:pic>
        <p:nvPicPr>
          <p:cNvPr id="11" name="Picture 10" descr="A group of children sitting around a table&#10;&#10;Description automatically generated">
            <a:extLst>
              <a:ext uri="{FF2B5EF4-FFF2-40B4-BE49-F238E27FC236}">
                <a16:creationId xmlns:a16="http://schemas.microsoft.com/office/drawing/2014/main" id="{4A0C6EDC-B76F-0E88-2B2A-302A8679B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87856" y="3948972"/>
            <a:ext cx="2940575" cy="2205431"/>
          </a:xfrm>
          <a:prstGeom prst="rect">
            <a:avLst/>
          </a:prstGeom>
        </p:spPr>
      </p:pic>
    </p:spTree>
    <p:extLst>
      <p:ext uri="{BB962C8B-B14F-4D97-AF65-F5344CB8AC3E}">
        <p14:creationId xmlns:p14="http://schemas.microsoft.com/office/powerpoint/2010/main" val="326334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528</Words>
  <Application>Microsoft Office PowerPoint</Application>
  <PresentationFormat>Widescreen</PresentationFormat>
  <Paragraphs>46</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C2k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McKeown</dc:creator>
  <cp:lastModifiedBy>R McKeown</cp:lastModifiedBy>
  <cp:revision>4</cp:revision>
  <dcterms:created xsi:type="dcterms:W3CDTF">2024-04-12T09:57:07Z</dcterms:created>
  <dcterms:modified xsi:type="dcterms:W3CDTF">2024-04-15T11:20:43Z</dcterms:modified>
</cp:coreProperties>
</file>